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2062400" cy="34747200"/>
  <p:notesSz cx="7010400" cy="92964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enhall, Carl S" initials="DC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82" autoAdjust="0"/>
  </p:normalViewPr>
  <p:slideViewPr>
    <p:cSldViewPr>
      <p:cViewPr>
        <p:scale>
          <a:sx n="30" d="100"/>
          <a:sy n="30" d="100"/>
        </p:scale>
        <p:origin x="-1422" y="12"/>
      </p:cViewPr>
      <p:guideLst>
        <p:guide orient="horz" pos="10944"/>
        <p:guide pos="13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FD429-43EE-4B7E-B1EE-7645046D7CE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F58E8-1DA6-438D-84FA-FA22CBB6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9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185D-98B5-48F1-B5AC-C357508F566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5413" y="696913"/>
            <a:ext cx="42195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553C4-78D8-402B-AE38-AF9F7C75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8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553C4-78D8-402B-AE38-AF9F7C755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9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680" y="10794156"/>
            <a:ext cx="35753040" cy="74481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0" y="19690080"/>
            <a:ext cx="29443680" cy="8879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1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495240" y="1391502"/>
            <a:ext cx="9464040" cy="296477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120" y="1391502"/>
            <a:ext cx="27691080" cy="296477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40" y="22328296"/>
            <a:ext cx="35753040" cy="69011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40" y="14727349"/>
            <a:ext cx="35753040" cy="760094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120" y="8107682"/>
            <a:ext cx="18577560" cy="22931546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81720" y="8107682"/>
            <a:ext cx="18577560" cy="22931546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4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7777906"/>
            <a:ext cx="18584865" cy="3241461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0" y="11019367"/>
            <a:ext cx="18584865" cy="20019859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117" y="7777906"/>
            <a:ext cx="18592165" cy="3241461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117" y="11019367"/>
            <a:ext cx="18592165" cy="20019859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5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1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9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2" y="1383453"/>
            <a:ext cx="13838240" cy="58877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5230" y="1383456"/>
            <a:ext cx="23514050" cy="2965577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122" y="7271176"/>
            <a:ext cx="13838240" cy="2376805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1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525" y="24323040"/>
            <a:ext cx="25237440" cy="287147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4525" y="3104727"/>
            <a:ext cx="25237440" cy="208483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4525" y="27194513"/>
            <a:ext cx="25237440" cy="407796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8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0" y="1391499"/>
            <a:ext cx="37856160" cy="5791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8107682"/>
            <a:ext cx="37856160" cy="22931546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120" y="32205509"/>
            <a:ext cx="9814560" cy="18499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71320" y="32205509"/>
            <a:ext cx="13319760" cy="18499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44720" y="32205509"/>
            <a:ext cx="9814560" cy="18499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0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58"/>
          <p:cNvPicPr/>
          <p:nvPr/>
        </p:nvPicPr>
        <p:blipFill rotWithShape="1">
          <a:blip r:embed="rId3"/>
          <a:srcRect l="11133" t="18878" r="13782" b="15417"/>
          <a:stretch/>
        </p:blipFill>
        <p:spPr>
          <a:xfrm>
            <a:off x="10762958" y="28429220"/>
            <a:ext cx="6610771" cy="4929816"/>
          </a:xfrm>
          <a:prstGeom prst="rect">
            <a:avLst/>
          </a:prstGeom>
        </p:spPr>
      </p:pic>
      <p:pic>
        <p:nvPicPr>
          <p:cNvPr id="157" name="Picture 156"/>
          <p:cNvPicPr/>
          <p:nvPr/>
        </p:nvPicPr>
        <p:blipFill>
          <a:blip r:embed="rId4"/>
          <a:stretch>
            <a:fillRect/>
          </a:stretch>
        </p:blipFill>
        <p:spPr>
          <a:xfrm>
            <a:off x="17506039" y="13292280"/>
            <a:ext cx="9691405" cy="8729520"/>
          </a:xfrm>
          <a:prstGeom prst="rect">
            <a:avLst/>
          </a:prstGeom>
        </p:spPr>
      </p:pic>
      <p:pic>
        <p:nvPicPr>
          <p:cNvPr id="153" name="Picture 152"/>
          <p:cNvPicPr/>
          <p:nvPr/>
        </p:nvPicPr>
        <p:blipFill rotWithShape="1">
          <a:blip r:embed="rId5"/>
          <a:srcRect l="5962" t="12062" r="12823" b="24487"/>
          <a:stretch/>
        </p:blipFill>
        <p:spPr>
          <a:xfrm>
            <a:off x="18845482" y="22273584"/>
            <a:ext cx="7419434" cy="4929816"/>
          </a:xfrm>
          <a:prstGeom prst="rect">
            <a:avLst/>
          </a:prstGeom>
        </p:spPr>
      </p:pic>
      <p:pic>
        <p:nvPicPr>
          <p:cNvPr id="143" name="Picture 142"/>
          <p:cNvPicPr/>
          <p:nvPr/>
        </p:nvPicPr>
        <p:blipFill rotWithShape="1">
          <a:blip r:embed="rId6"/>
          <a:srcRect l="5260" r="2754" b="17257"/>
          <a:stretch/>
        </p:blipFill>
        <p:spPr>
          <a:xfrm>
            <a:off x="0" y="16492096"/>
            <a:ext cx="18101009" cy="11937124"/>
          </a:xfrm>
          <a:prstGeom prst="rect">
            <a:avLst/>
          </a:prstGeom>
        </p:spPr>
      </p:pic>
      <p:pic>
        <p:nvPicPr>
          <p:cNvPr id="141" name="Picture 14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179" y="171146"/>
            <a:ext cx="13081406" cy="6287991"/>
          </a:xfrm>
          <a:prstGeom prst="rect">
            <a:avLst/>
          </a:prstGeom>
        </p:spPr>
      </p:pic>
      <p:pic>
        <p:nvPicPr>
          <p:cNvPr id="136" name="Picture 13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426"/>
            <a:ext cx="11267327" cy="5617054"/>
          </a:xfrm>
          <a:prstGeom prst="rect">
            <a:avLst/>
          </a:prstGeom>
        </p:spPr>
      </p:pic>
      <p:grpSp>
        <p:nvGrpSpPr>
          <p:cNvPr id="150" name="Group 149"/>
          <p:cNvGrpSpPr/>
          <p:nvPr/>
        </p:nvGrpSpPr>
        <p:grpSpPr>
          <a:xfrm>
            <a:off x="27889200" y="6152480"/>
            <a:ext cx="13874079" cy="24390615"/>
            <a:chOff x="28651200" y="6261232"/>
            <a:chExt cx="12698994" cy="22904277"/>
          </a:xfrm>
        </p:grpSpPr>
        <p:sp>
          <p:nvSpPr>
            <p:cNvPr id="223" name="Rounded Rectangle 222"/>
            <p:cNvSpPr/>
            <p:nvPr/>
          </p:nvSpPr>
          <p:spPr>
            <a:xfrm>
              <a:off x="28651200" y="6261232"/>
              <a:ext cx="12670919" cy="22236961"/>
            </a:xfrm>
            <a:prstGeom prst="roundRect">
              <a:avLst>
                <a:gd name="adj" fmla="val 314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22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9060274" y="6464940"/>
              <a:ext cx="12289920" cy="2270056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Design Features</a:t>
              </a:r>
              <a:endParaRPr lang="en-US" sz="6000" b="1" dirty="0" smtClean="0"/>
            </a:p>
            <a:p>
              <a:r>
                <a:rPr lang="en-US" sz="4000" b="1" dirty="0" smtClean="0"/>
                <a:t>Structure</a:t>
              </a:r>
              <a:endParaRPr lang="en-US" sz="4000" b="1" dirty="0" smtClean="0"/>
            </a:p>
            <a:p>
              <a:pPr marL="365760" indent="-571500">
                <a:buFont typeface="Arial" pitchFamily="34" charset="0"/>
                <a:buChar char="•"/>
              </a:pPr>
              <a:r>
                <a:rPr lang="en-US" sz="3600" dirty="0" smtClean="0"/>
                <a:t>Concrete slab floor (27’x25’x3”, 6.25 cu yards)</a:t>
              </a:r>
            </a:p>
            <a:p>
              <a:pPr marL="365760" indent="-571500">
                <a:buFont typeface="Arial" pitchFamily="34" charset="0"/>
                <a:buChar char="•"/>
              </a:pPr>
              <a:r>
                <a:rPr lang="en-US" sz="3600" dirty="0" smtClean="0"/>
                <a:t>Walls created with mud bricks (dry season) or concrete blocks (wet season) </a:t>
              </a:r>
              <a:endParaRPr lang="en-US" sz="3600" dirty="0" smtClean="0"/>
            </a:p>
            <a:p>
              <a:pPr marL="365760" indent="-571500">
                <a:buFont typeface="Arial" pitchFamily="34" charset="0"/>
                <a:buChar char="•"/>
              </a:pPr>
              <a:r>
                <a:rPr lang="en-US" sz="3600" dirty="0" smtClean="0"/>
                <a:t>Aluminum sheet roof with a </a:t>
              </a:r>
              <a:r>
                <a:rPr lang="en-US" sz="3600" dirty="0"/>
                <a:t>T</a:t>
              </a:r>
              <a:r>
                <a:rPr lang="en-US" sz="3600" dirty="0" smtClean="0"/>
                <a:t>hatched roof above (Ventilation)</a:t>
              </a:r>
              <a:endParaRPr lang="en-US" sz="3600" dirty="0" smtClean="0"/>
            </a:p>
            <a:p>
              <a:pPr marL="365760" indent="-571500">
                <a:buFont typeface="Arial" pitchFamily="34" charset="0"/>
                <a:buChar char="•"/>
              </a:pPr>
              <a:r>
                <a:rPr lang="en-US" sz="3600" dirty="0" smtClean="0"/>
                <a:t>Trusses, door frames, and window frames will be made from local wood and assembled on site</a:t>
              </a:r>
              <a:endParaRPr lang="en-US" sz="3600" dirty="0" smtClean="0"/>
            </a:p>
            <a:p>
              <a:pPr marL="365760" indent="-571500">
                <a:buFont typeface="Arial" pitchFamily="34" charset="0"/>
                <a:buChar char="•"/>
              </a:pPr>
              <a:r>
                <a:rPr lang="en-US" sz="3600" dirty="0" smtClean="0"/>
                <a:t>Windows will have shutters that open outward for air flow and lighting, without having to use glass</a:t>
              </a:r>
            </a:p>
            <a:p>
              <a:pPr marL="365760" indent="-571500">
                <a:buFont typeface="Arial" pitchFamily="34" charset="0"/>
                <a:buChar char="•"/>
              </a:pPr>
              <a:r>
                <a:rPr lang="en-US" sz="3600" dirty="0" smtClean="0"/>
                <a:t>Doors will be imported from local dealers made from wood</a:t>
              </a:r>
            </a:p>
            <a:p>
              <a:pPr marL="365760" indent="-571500">
                <a:buFont typeface="Arial" pitchFamily="34" charset="0"/>
                <a:buChar char="•"/>
              </a:pPr>
              <a:r>
                <a:rPr lang="en-US" sz="3600" dirty="0" smtClean="0"/>
                <a:t>Ceramic tile will be used in the observation and sterilization room for sanitation</a:t>
              </a:r>
              <a:endParaRPr lang="en-US" sz="3600" dirty="0" smtClean="0"/>
            </a:p>
            <a:p>
              <a:r>
                <a:rPr lang="en-US" sz="4000" b="1" dirty="0" smtClean="0"/>
                <a:t>Sustainable </a:t>
              </a:r>
              <a:r>
                <a:rPr lang="en-US" sz="4000" b="1" dirty="0"/>
                <a:t>E</a:t>
              </a:r>
              <a:r>
                <a:rPr lang="en-US" sz="4000" b="1" dirty="0" smtClean="0"/>
                <a:t>nergy Sources</a:t>
              </a:r>
              <a:endParaRPr lang="en-US" sz="4000" b="1" dirty="0" smtClean="0"/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 smtClean="0"/>
                <a:t>A 3 kilowatt PV system will be installed with solar panels on the roof facing the South end for maximum sun exposure</a:t>
              </a:r>
              <a:endParaRPr lang="en-US" sz="3600" dirty="0" smtClean="0"/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 smtClean="0"/>
                <a:t>A windmill will be placed on the back of the building facing East to take advantage of the </a:t>
              </a:r>
              <a:r>
                <a:rPr lang="en-US" sz="3600" dirty="0" err="1" smtClean="0"/>
                <a:t>Harmattan</a:t>
              </a:r>
              <a:r>
                <a:rPr lang="en-US" sz="3600" dirty="0" smtClean="0"/>
                <a:t> winds</a:t>
              </a:r>
              <a:endParaRPr lang="en-US" sz="3600" dirty="0" smtClean="0"/>
            </a:p>
            <a:p>
              <a:r>
                <a:rPr lang="en-US" sz="4000" b="1" dirty="0" smtClean="0"/>
                <a:t>Water Use</a:t>
              </a:r>
              <a:endParaRPr lang="en-US" sz="4000" b="1" dirty="0" smtClean="0"/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 smtClean="0"/>
                <a:t>A rain catchment system will be used to collect rainwater from the downspouts of the structure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 smtClean="0"/>
                <a:t>A large tank located on the back side, exposed to Southern light for natural heating will store the water collected for use in the facility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 smtClean="0"/>
                <a:t>This tank will be in a small structure with low density brick walls and a south facing window made of Plexiglas</a:t>
              </a:r>
              <a:endParaRPr lang="en-US" sz="3600" dirty="0" smtClean="0"/>
            </a:p>
            <a:p>
              <a:r>
                <a:rPr lang="en-US" sz="4000" b="1" dirty="0" smtClean="0"/>
                <a:t>Interior Furnishings</a:t>
              </a:r>
              <a:endParaRPr lang="en-US" sz="4000" b="1" dirty="0" smtClean="0"/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 smtClean="0"/>
                <a:t>Stools will be in each room </a:t>
              </a:r>
              <a:r>
                <a:rPr lang="en-US" sz="3600" dirty="0" smtClean="0"/>
                <a:t>for faculty and patient use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 smtClean="0"/>
                <a:t>A desk will be in the consultation room for the faculty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 smtClean="0"/>
                <a:t>Cabinets will be in all rooms for storage and a tabletop like surface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 smtClean="0"/>
                <a:t>Beds will be in the observation room for ill patients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 smtClean="0"/>
                <a:t>A bench will be in the consultation room for faculty to examine patients, and fit entire families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 smtClean="0"/>
                <a:t>A chair with a sturdy back and mats for the floor will be in the physical therapy room for the patients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 smtClean="0"/>
                <a:t>Mirrors in the therapy room will be used for exercises to watch form and posture</a:t>
              </a:r>
              <a:endParaRPr lang="en-US" sz="3600" dirty="0" smtClean="0"/>
            </a:p>
            <a:p>
              <a:r>
                <a:rPr lang="en-US" sz="4000" b="1" dirty="0" smtClean="0"/>
                <a:t>Medical Equipment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Hazardous material containers will be in each room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A sink and fridge will be in the Sterilization and Treatment room for sanitation and medical supplies</a:t>
              </a:r>
            </a:p>
            <a:p>
              <a:endParaRPr lang="en-US" sz="3600" dirty="0" smtClean="0"/>
            </a:p>
            <a:p>
              <a:endParaRPr lang="en-US" sz="4000" dirty="0" smtClean="0"/>
            </a:p>
            <a:p>
              <a:endParaRPr lang="en-US" sz="3600" dirty="0" smtClean="0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20790" y="6459137"/>
            <a:ext cx="16776587" cy="10590228"/>
            <a:chOff x="558171" y="6022777"/>
            <a:chExt cx="16776587" cy="16590944"/>
          </a:xfrm>
        </p:grpSpPr>
        <p:sp>
          <p:nvSpPr>
            <p:cNvPr id="149" name="Rounded Rectangle 148"/>
            <p:cNvSpPr/>
            <p:nvPr/>
          </p:nvSpPr>
          <p:spPr>
            <a:xfrm>
              <a:off x="558171" y="6022777"/>
              <a:ext cx="16776587" cy="16590944"/>
            </a:xfrm>
            <a:prstGeom prst="roundRect">
              <a:avLst>
                <a:gd name="adj" fmla="val 314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22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62957" y="13731058"/>
              <a:ext cx="1557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664058" y="13508097"/>
              <a:ext cx="412686" cy="456254"/>
              <a:chOff x="533400" y="8090385"/>
              <a:chExt cx="425116" cy="456254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98095" y="8090385"/>
                <a:ext cx="16042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33400" y="8331195"/>
                <a:ext cx="1604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894178" y="6185804"/>
              <a:ext cx="15832781" cy="5187046"/>
              <a:chOff x="1351378" y="3061604"/>
              <a:chExt cx="15832781" cy="5187046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351378" y="3061604"/>
                <a:ext cx="847519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 smtClean="0"/>
                  <a:t>Project Constraints</a:t>
                </a:r>
                <a:endParaRPr lang="en-US" sz="6600" b="1" dirty="0" smtClean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288008" y="4301887"/>
                <a:ext cx="14896151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/>
                  <a:t>50 sites with varying environments in Sierra Leone in West Africa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/>
                  <a:t>Footprint based on existing buildings, 27’x25’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/>
                  <a:t>Limited resources, local materials preferred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/>
                  <a:t>Cost kept to a minimum due to local economy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524500" y="7910096"/>
                <a:ext cx="381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600" dirty="0"/>
              </a:p>
            </p:txBody>
          </p:sp>
        </p:grpSp>
      </p:grpSp>
      <p:sp>
        <p:nvSpPr>
          <p:cNvPr id="127" name="TextBox 126"/>
          <p:cNvSpPr txBox="1"/>
          <p:nvPr/>
        </p:nvSpPr>
        <p:spPr>
          <a:xfrm>
            <a:off x="5336233" y="1397266"/>
            <a:ext cx="31293681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Primary Care Medical Health Center</a:t>
            </a:r>
            <a:endParaRPr lang="en-US" sz="11500" b="1" dirty="0" smtClean="0"/>
          </a:p>
          <a:p>
            <a:pPr algn="ctr"/>
            <a:r>
              <a:rPr lang="en-US" sz="6000" dirty="0" smtClean="0"/>
              <a:t>Jake Evans, Tommy James, Buck Kauffman</a:t>
            </a:r>
            <a:endParaRPr lang="en-US" sz="6000" dirty="0" smtClean="0"/>
          </a:p>
          <a:p>
            <a:pPr algn="ctr"/>
            <a:r>
              <a:rPr lang="en-US" sz="3600" dirty="0" smtClean="0"/>
              <a:t>EGR 343: Green Architectural Engineering</a:t>
            </a:r>
          </a:p>
          <a:p>
            <a:pPr algn="ctr"/>
            <a:r>
              <a:rPr lang="en-US" sz="3600" dirty="0" smtClean="0"/>
              <a:t>Elizabethtown College, Elizabethtown, PA</a:t>
            </a:r>
            <a:endParaRPr lang="en-US" sz="3600" dirty="0"/>
          </a:p>
        </p:txBody>
      </p:sp>
      <p:sp>
        <p:nvSpPr>
          <p:cNvPr id="156" name="Rectangle 155"/>
          <p:cNvSpPr/>
          <p:nvPr/>
        </p:nvSpPr>
        <p:spPr>
          <a:xfrm>
            <a:off x="-48126" y="0"/>
            <a:ext cx="42062400" cy="347472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18556" y="10646255"/>
            <a:ext cx="11008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Medical Supplies</a:t>
            </a:r>
            <a:endParaRPr lang="en-US" sz="6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17490" y="11688907"/>
            <a:ext cx="115105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Essential equipment- syringes, needles, defibrillators, exam table paper,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Essential Medications- based off of World Health Organization standards.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Ebola suits will be located in the store room if a major outbreak arises around the health center.</a:t>
            </a:r>
          </a:p>
        </p:txBody>
      </p:sp>
      <p:pic>
        <p:nvPicPr>
          <p:cNvPr id="145" name="Picture 144"/>
          <p:cNvPicPr/>
          <p:nvPr/>
        </p:nvPicPr>
        <p:blipFill rotWithShape="1">
          <a:blip r:embed="rId9"/>
          <a:srcRect l="10817" t="5834" r="12886" b="12488"/>
          <a:stretch/>
        </p:blipFill>
        <p:spPr>
          <a:xfrm>
            <a:off x="18726035" y="28429221"/>
            <a:ext cx="7538881" cy="49298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352553" y="33406749"/>
            <a:ext cx="5998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Observation Room</a:t>
            </a:r>
            <a:endParaRPr lang="en-US" sz="6000" dirty="0"/>
          </a:p>
        </p:txBody>
      </p:sp>
      <p:sp>
        <p:nvSpPr>
          <p:cNvPr id="24" name="TextBox 23"/>
          <p:cNvSpPr txBox="1"/>
          <p:nvPr/>
        </p:nvSpPr>
        <p:spPr>
          <a:xfrm>
            <a:off x="18440399" y="2733073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Consultation Room</a:t>
            </a:r>
            <a:endParaRPr lang="en-US" sz="6000" dirty="0"/>
          </a:p>
        </p:txBody>
      </p:sp>
      <p:pic>
        <p:nvPicPr>
          <p:cNvPr id="155" name="Picture 154"/>
          <p:cNvPicPr/>
          <p:nvPr/>
        </p:nvPicPr>
        <p:blipFill>
          <a:blip r:embed="rId10"/>
          <a:stretch>
            <a:fillRect/>
          </a:stretch>
        </p:blipFill>
        <p:spPr>
          <a:xfrm>
            <a:off x="472202" y="27398590"/>
            <a:ext cx="9178591" cy="62467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310274" y="21006137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Therapy Room</a:t>
            </a:r>
            <a:endParaRPr lang="en-US" sz="6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279264" y="33392332"/>
            <a:ext cx="7578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Ebola Screening Tent</a:t>
            </a:r>
            <a:endParaRPr lang="en-US" sz="6000" dirty="0"/>
          </a:p>
        </p:txBody>
      </p:sp>
      <p:sp>
        <p:nvSpPr>
          <p:cNvPr id="27" name="TextBox 26"/>
          <p:cNvSpPr txBox="1"/>
          <p:nvPr/>
        </p:nvSpPr>
        <p:spPr>
          <a:xfrm>
            <a:off x="-484296" y="33359036"/>
            <a:ext cx="11357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Sterilization and Treatment Room</a:t>
            </a:r>
            <a:endParaRPr lang="en-US" sz="6000" dirty="0"/>
          </a:p>
        </p:txBody>
      </p:sp>
      <p:pic>
        <p:nvPicPr>
          <p:cNvPr id="160" name="Picture 159"/>
          <p:cNvPicPr/>
          <p:nvPr/>
        </p:nvPicPr>
        <p:blipFill>
          <a:blip r:embed="rId11"/>
          <a:stretch>
            <a:fillRect/>
          </a:stretch>
        </p:blipFill>
        <p:spPr>
          <a:xfrm>
            <a:off x="28336127" y="30380807"/>
            <a:ext cx="12964273" cy="3975499"/>
          </a:xfrm>
          <a:prstGeom prst="rect">
            <a:avLst/>
          </a:prstGeom>
        </p:spPr>
      </p:pic>
      <p:pic>
        <p:nvPicPr>
          <p:cNvPr id="161" name="Picture 160" descr="http://www.artsconnected.org/artsnetmn/identity/afrmapd.gif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778" y="5954705"/>
            <a:ext cx="6653921" cy="8188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0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</TotalTime>
  <Words>457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Davenhall, Carl S</dc:creator>
  <cp:lastModifiedBy>Elizabethtown College</cp:lastModifiedBy>
  <cp:revision>285</cp:revision>
  <cp:lastPrinted>2012-08-01T22:39:21Z</cp:lastPrinted>
  <dcterms:created xsi:type="dcterms:W3CDTF">2012-07-24T15:06:28Z</dcterms:created>
  <dcterms:modified xsi:type="dcterms:W3CDTF">2014-10-30T03:13:49Z</dcterms:modified>
</cp:coreProperties>
</file>